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2ED9C-98AB-4054-B373-F4A745F0443D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09D2-C0BA-4D51-A491-60B80D9016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 rot="10800000" flipH="1">
            <a:off x="5240438" y="854025"/>
            <a:ext cx="2209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6" name="Line 20"/>
          <p:cNvSpPr>
            <a:spLocks noChangeShapeType="1"/>
          </p:cNvSpPr>
          <p:nvPr/>
        </p:nvSpPr>
        <p:spPr bwMode="auto">
          <a:xfrm flipH="1">
            <a:off x="3265919" y="5672333"/>
            <a:ext cx="192141" cy="7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7" name="Line 21"/>
          <p:cNvSpPr>
            <a:spLocks noChangeShapeType="1"/>
          </p:cNvSpPr>
          <p:nvPr/>
        </p:nvSpPr>
        <p:spPr bwMode="auto">
          <a:xfrm rot="16200000" flipH="1">
            <a:off x="3934936" y="4833985"/>
            <a:ext cx="27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H="1">
            <a:off x="4359389" y="3893795"/>
            <a:ext cx="327659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rot="10800000" flipH="1">
            <a:off x="1796150" y="11825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4" name="Line 28"/>
          <p:cNvSpPr>
            <a:spLocks noChangeShapeType="1"/>
          </p:cNvSpPr>
          <p:nvPr/>
        </p:nvSpPr>
        <p:spPr bwMode="auto">
          <a:xfrm rot="10800000" flipH="1">
            <a:off x="3491600" y="850215"/>
            <a:ext cx="6629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74" name="Group 73"/>
          <p:cNvGrpSpPr/>
          <p:nvPr/>
        </p:nvGrpSpPr>
        <p:grpSpPr>
          <a:xfrm>
            <a:off x="4082150" y="473025"/>
            <a:ext cx="1162050" cy="762000"/>
            <a:chOff x="5334000" y="685800"/>
            <a:chExt cx="1162050" cy="762000"/>
          </a:xfrm>
        </p:grpSpPr>
        <p:sp>
          <p:nvSpPr>
            <p:cNvPr id="32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55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Low Status (48 hrs+) to Scheduling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sp>
        <p:nvSpPr>
          <p:cNvPr id="62" name="Line 80"/>
          <p:cNvSpPr>
            <a:spLocks noChangeShapeType="1"/>
          </p:cNvSpPr>
          <p:nvPr/>
        </p:nvSpPr>
        <p:spPr bwMode="auto">
          <a:xfrm flipH="1">
            <a:off x="2705850" y="6073215"/>
            <a:ext cx="2722" cy="17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63" name="Line 81"/>
          <p:cNvSpPr>
            <a:spLocks noChangeShapeType="1"/>
          </p:cNvSpPr>
          <p:nvPr/>
        </p:nvSpPr>
        <p:spPr bwMode="auto">
          <a:xfrm rot="10800000" flipH="1" flipV="1">
            <a:off x="6773892" y="1650661"/>
            <a:ext cx="1800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70" name="Group 69"/>
          <p:cNvGrpSpPr/>
          <p:nvPr/>
        </p:nvGrpSpPr>
        <p:grpSpPr>
          <a:xfrm>
            <a:off x="486895" y="707715"/>
            <a:ext cx="1309254" cy="951016"/>
            <a:chOff x="23750" y="978725"/>
            <a:chExt cx="1905000" cy="685800"/>
          </a:xfrm>
        </p:grpSpPr>
        <p:sp>
          <p:nvSpPr>
            <p:cNvPr id="35" name="Text Box 49"/>
            <p:cNvSpPr txBox="1">
              <a:spLocks noChangeArrowheads="1"/>
            </p:cNvSpPr>
            <p:nvPr/>
          </p:nvSpPr>
          <p:spPr bwMode="auto">
            <a:xfrm>
              <a:off x="228600" y="1066800"/>
              <a:ext cx="14954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Requestor submit work order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3750" y="978725"/>
              <a:ext cx="1905000" cy="685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265225" y="508650"/>
            <a:ext cx="1219200" cy="1371600"/>
            <a:chOff x="2590800" y="328550"/>
            <a:chExt cx="1219200" cy="1371600"/>
          </a:xfrm>
        </p:grpSpPr>
        <p:sp>
          <p:nvSpPr>
            <p:cNvPr id="48" name="Rectangle 62"/>
            <p:cNvSpPr>
              <a:spLocks noChangeArrowheads="1"/>
            </p:cNvSpPr>
            <p:nvPr/>
          </p:nvSpPr>
          <p:spPr bwMode="auto">
            <a:xfrm>
              <a:off x="2670175" y="533400"/>
              <a:ext cx="1068387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BMS determines priority or status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72" name="AutoShape 57"/>
            <p:cNvSpPr>
              <a:spLocks noChangeArrowheads="1"/>
            </p:cNvSpPr>
            <p:nvPr/>
          </p:nvSpPr>
          <p:spPr bwMode="auto">
            <a:xfrm>
              <a:off x="2590800" y="328550"/>
              <a:ext cx="1219200" cy="1371600"/>
            </a:xfrm>
            <a:prstGeom prst="flowChartDecision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Calibri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082150" y="1311225"/>
            <a:ext cx="1162050" cy="762000"/>
            <a:chOff x="5334000" y="685800"/>
            <a:chExt cx="1162050" cy="762000"/>
          </a:xfrm>
        </p:grpSpPr>
        <p:sp>
          <p:nvSpPr>
            <p:cNvPr id="76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77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Med Status (24-48 hrs) to Planning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082150" y="2149425"/>
            <a:ext cx="1162050" cy="762000"/>
            <a:chOff x="5334000" y="685800"/>
            <a:chExt cx="1162050" cy="762000"/>
          </a:xfrm>
        </p:grpSpPr>
        <p:sp>
          <p:nvSpPr>
            <p:cNvPr id="79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80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High Status (24 hrs-) to Supervisor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sp>
        <p:nvSpPr>
          <p:cNvPr id="84" name="Line 28"/>
          <p:cNvSpPr>
            <a:spLocks noChangeShapeType="1"/>
          </p:cNvSpPr>
          <p:nvPr/>
        </p:nvSpPr>
        <p:spPr bwMode="auto">
          <a:xfrm rot="10800000" flipH="1" flipV="1">
            <a:off x="3495410" y="1193115"/>
            <a:ext cx="662940" cy="4991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85" name="Line 28"/>
          <p:cNvSpPr>
            <a:spLocks noChangeShapeType="1"/>
          </p:cNvSpPr>
          <p:nvPr/>
        </p:nvSpPr>
        <p:spPr bwMode="auto">
          <a:xfrm rot="10800000" flipH="1" flipV="1">
            <a:off x="3491600" y="1196925"/>
            <a:ext cx="666750" cy="1112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86" name="Line 28"/>
          <p:cNvSpPr>
            <a:spLocks noChangeShapeType="1"/>
          </p:cNvSpPr>
          <p:nvPr/>
        </p:nvSpPr>
        <p:spPr bwMode="auto">
          <a:xfrm rot="10800000" flipH="1" flipV="1">
            <a:off x="3487790" y="1193115"/>
            <a:ext cx="769818" cy="22719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87" name="Group 86"/>
          <p:cNvGrpSpPr/>
          <p:nvPr/>
        </p:nvGrpSpPr>
        <p:grpSpPr>
          <a:xfrm>
            <a:off x="5386459" y="665010"/>
            <a:ext cx="1162050" cy="356254"/>
            <a:chOff x="5334000" y="685800"/>
            <a:chExt cx="1162050" cy="762000"/>
          </a:xfrm>
        </p:grpSpPr>
        <p:sp>
          <p:nvSpPr>
            <p:cNvPr id="88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89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To Planning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374597" y="1492323"/>
            <a:ext cx="1418097" cy="348343"/>
            <a:chOff x="5334000" y="685800"/>
            <a:chExt cx="1162050" cy="762000"/>
          </a:xfrm>
        </p:grpSpPr>
        <p:sp>
          <p:nvSpPr>
            <p:cNvPr id="91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92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400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To Supervisor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384532" y="2357225"/>
            <a:ext cx="1265661" cy="350340"/>
            <a:chOff x="5334000" y="685800"/>
            <a:chExt cx="1162050" cy="762000"/>
          </a:xfrm>
        </p:grpSpPr>
        <p:sp>
          <p:nvSpPr>
            <p:cNvPr id="94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95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400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To Requestor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sp>
        <p:nvSpPr>
          <p:cNvPr id="96" name="Line 18"/>
          <p:cNvSpPr>
            <a:spLocks noChangeShapeType="1"/>
          </p:cNvSpPr>
          <p:nvPr/>
        </p:nvSpPr>
        <p:spPr bwMode="auto">
          <a:xfrm rot="10800000" flipH="1">
            <a:off x="5240438" y="1676985"/>
            <a:ext cx="2247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97" name="Line 18"/>
          <p:cNvSpPr>
            <a:spLocks noChangeShapeType="1"/>
          </p:cNvSpPr>
          <p:nvPr/>
        </p:nvSpPr>
        <p:spPr bwMode="auto">
          <a:xfrm rot="10800000" flipH="1">
            <a:off x="5240438" y="2526615"/>
            <a:ext cx="2209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98" name="Line 18"/>
          <p:cNvSpPr>
            <a:spLocks noChangeShapeType="1"/>
          </p:cNvSpPr>
          <p:nvPr/>
        </p:nvSpPr>
        <p:spPr bwMode="auto">
          <a:xfrm rot="16200000" flipH="1" flipV="1">
            <a:off x="5762385" y="1261698"/>
            <a:ext cx="457178" cy="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 rot="16200000" flipH="1" flipV="1">
            <a:off x="5859538" y="2105611"/>
            <a:ext cx="506708" cy="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100" name="Group 99"/>
          <p:cNvGrpSpPr/>
          <p:nvPr/>
        </p:nvGrpSpPr>
        <p:grpSpPr>
          <a:xfrm>
            <a:off x="6931234" y="2178719"/>
            <a:ext cx="1464623" cy="685800"/>
            <a:chOff x="23750" y="978725"/>
            <a:chExt cx="1905000" cy="685800"/>
          </a:xfrm>
        </p:grpSpPr>
        <p:sp>
          <p:nvSpPr>
            <p:cNvPr id="101" name="Text Box 49"/>
            <p:cNvSpPr txBox="1">
              <a:spLocks noChangeArrowheads="1"/>
            </p:cNvSpPr>
            <p:nvPr/>
          </p:nvSpPr>
          <p:spPr bwMode="auto">
            <a:xfrm>
              <a:off x="228600" y="1066800"/>
              <a:ext cx="14954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Work order completed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23750" y="978725"/>
              <a:ext cx="1905000" cy="685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Line 18"/>
          <p:cNvSpPr>
            <a:spLocks noChangeShapeType="1"/>
          </p:cNvSpPr>
          <p:nvPr/>
        </p:nvSpPr>
        <p:spPr bwMode="auto">
          <a:xfrm rot="10800000" flipH="1">
            <a:off x="6644003" y="2522805"/>
            <a:ext cx="276597" cy="5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04" name="Line 22"/>
          <p:cNvSpPr>
            <a:spLocks noChangeShapeType="1"/>
          </p:cNvSpPr>
          <p:nvPr/>
        </p:nvSpPr>
        <p:spPr bwMode="auto">
          <a:xfrm>
            <a:off x="4687047" y="3893795"/>
            <a:ext cx="633353" cy="2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108" name="Group 107"/>
          <p:cNvGrpSpPr/>
          <p:nvPr/>
        </p:nvGrpSpPr>
        <p:grpSpPr>
          <a:xfrm>
            <a:off x="3464040" y="4183355"/>
            <a:ext cx="1162050" cy="681990"/>
            <a:chOff x="5334000" y="685800"/>
            <a:chExt cx="1162050" cy="1014871"/>
          </a:xfrm>
        </p:grpSpPr>
        <p:sp>
          <p:nvSpPr>
            <p:cNvPr id="109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0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1014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Resourced/ Contract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836982" y="5419777"/>
            <a:ext cx="1162050" cy="523220"/>
            <a:chOff x="5334000" y="685800"/>
            <a:chExt cx="1162050" cy="816654"/>
          </a:xfrm>
        </p:grpSpPr>
        <p:sp>
          <p:nvSpPr>
            <p:cNvPr id="112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3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816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Accept / to Requestor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462655" y="4983652"/>
            <a:ext cx="1219200" cy="1371600"/>
            <a:chOff x="2590800" y="328550"/>
            <a:chExt cx="1219200" cy="1371600"/>
          </a:xfrm>
        </p:grpSpPr>
        <p:sp>
          <p:nvSpPr>
            <p:cNvPr id="115" name="Rectangle 62"/>
            <p:cNvSpPr>
              <a:spLocks noChangeArrowheads="1"/>
            </p:cNvSpPr>
            <p:nvPr/>
          </p:nvSpPr>
          <p:spPr bwMode="auto">
            <a:xfrm>
              <a:off x="2670175" y="533400"/>
              <a:ext cx="106838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CM       accept or reject work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116" name="AutoShape 57"/>
            <p:cNvSpPr>
              <a:spLocks noChangeArrowheads="1"/>
            </p:cNvSpPr>
            <p:nvPr/>
          </p:nvSpPr>
          <p:spPr bwMode="auto">
            <a:xfrm>
              <a:off x="2590800" y="328550"/>
              <a:ext cx="1219200" cy="1371600"/>
            </a:xfrm>
            <a:prstGeom prst="flowChartDecision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Calibri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110851" y="5311364"/>
            <a:ext cx="1162050" cy="751418"/>
            <a:chOff x="5334000" y="685800"/>
            <a:chExt cx="1162050" cy="762000"/>
          </a:xfrm>
        </p:grpSpPr>
        <p:sp>
          <p:nvSpPr>
            <p:cNvPr id="118" name="AutoShape 46"/>
            <p:cNvSpPr>
              <a:spLocks noChangeArrowheads="1"/>
            </p:cNvSpPr>
            <p:nvPr/>
          </p:nvSpPr>
          <p:spPr bwMode="auto">
            <a:xfrm>
              <a:off x="5419663" y="703962"/>
              <a:ext cx="1057337" cy="74383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9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749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Calibri" pitchFamily="34" charset="0"/>
                </a:rPr>
                <a:t>Reject to contractor re-do/fix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sp>
        <p:nvSpPr>
          <p:cNvPr id="120" name="Line 18"/>
          <p:cNvSpPr>
            <a:spLocks noChangeShapeType="1"/>
          </p:cNvSpPr>
          <p:nvPr/>
        </p:nvSpPr>
        <p:spPr bwMode="auto">
          <a:xfrm rot="10800000" flipH="1">
            <a:off x="4687494" y="5666880"/>
            <a:ext cx="2209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38" name="Line 81"/>
          <p:cNvSpPr>
            <a:spLocks noChangeShapeType="1"/>
          </p:cNvSpPr>
          <p:nvPr/>
        </p:nvSpPr>
        <p:spPr bwMode="auto">
          <a:xfrm rot="16200000" flipH="1" flipV="1">
            <a:off x="6777057" y="3443834"/>
            <a:ext cx="3585853" cy="49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139" name="Line 81"/>
          <p:cNvSpPr>
            <a:spLocks noChangeShapeType="1"/>
          </p:cNvSpPr>
          <p:nvPr/>
        </p:nvSpPr>
        <p:spPr bwMode="auto">
          <a:xfrm rot="10800000" flipH="1" flipV="1">
            <a:off x="4300954" y="5218883"/>
            <a:ext cx="4272147" cy="198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140" name="Group 139"/>
          <p:cNvGrpSpPr/>
          <p:nvPr/>
        </p:nvGrpSpPr>
        <p:grpSpPr>
          <a:xfrm>
            <a:off x="6280814" y="5322794"/>
            <a:ext cx="1464623" cy="685800"/>
            <a:chOff x="23750" y="978725"/>
            <a:chExt cx="1905000" cy="685800"/>
          </a:xfrm>
        </p:grpSpPr>
        <p:sp>
          <p:nvSpPr>
            <p:cNvPr id="141" name="Text Box 49"/>
            <p:cNvSpPr txBox="1">
              <a:spLocks noChangeArrowheads="1"/>
            </p:cNvSpPr>
            <p:nvPr/>
          </p:nvSpPr>
          <p:spPr bwMode="auto">
            <a:xfrm>
              <a:off x="228600" y="1066800"/>
              <a:ext cx="14954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Work order completed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23750" y="978725"/>
              <a:ext cx="1905000" cy="685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" name="Line 18"/>
          <p:cNvSpPr>
            <a:spLocks noChangeShapeType="1"/>
          </p:cNvSpPr>
          <p:nvPr/>
        </p:nvSpPr>
        <p:spPr bwMode="auto">
          <a:xfrm rot="10800000" flipH="1" flipV="1">
            <a:off x="5993583" y="5661089"/>
            <a:ext cx="282237" cy="43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44" name="Line 18"/>
          <p:cNvSpPr>
            <a:spLocks noChangeShapeType="1"/>
          </p:cNvSpPr>
          <p:nvPr/>
        </p:nvSpPr>
        <p:spPr bwMode="auto">
          <a:xfrm rot="10800000" flipH="1">
            <a:off x="2706294" y="6244564"/>
            <a:ext cx="1256856" cy="1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146" name="Group 145"/>
          <p:cNvGrpSpPr/>
          <p:nvPr/>
        </p:nvGrpSpPr>
        <p:grpSpPr>
          <a:xfrm>
            <a:off x="4256323" y="3069727"/>
            <a:ext cx="861950" cy="813493"/>
            <a:chOff x="2590800" y="328550"/>
            <a:chExt cx="1219200" cy="1371600"/>
          </a:xfrm>
        </p:grpSpPr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2670175" y="533400"/>
              <a:ext cx="10683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CIPC            Issue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148" name="AutoShape 57"/>
            <p:cNvSpPr>
              <a:spLocks noChangeArrowheads="1"/>
            </p:cNvSpPr>
            <p:nvPr/>
          </p:nvSpPr>
          <p:spPr bwMode="auto">
            <a:xfrm>
              <a:off x="2590800" y="328550"/>
              <a:ext cx="1219200" cy="1371600"/>
            </a:xfrm>
            <a:prstGeom prst="flowChartDecision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Calibri" pitchFamily="34" charset="0"/>
              </a:endParaRPr>
            </a:p>
          </p:txBody>
        </p:sp>
      </p:grpSp>
      <p:sp>
        <p:nvSpPr>
          <p:cNvPr id="149" name="Line 20"/>
          <p:cNvSpPr>
            <a:spLocks noChangeShapeType="1"/>
          </p:cNvSpPr>
          <p:nvPr/>
        </p:nvSpPr>
        <p:spPr bwMode="auto">
          <a:xfrm flipH="1">
            <a:off x="4611739" y="4435426"/>
            <a:ext cx="160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grpSp>
        <p:nvGrpSpPr>
          <p:cNvPr id="153" name="Group 152"/>
          <p:cNvGrpSpPr/>
          <p:nvPr/>
        </p:nvGrpSpPr>
        <p:grpSpPr>
          <a:xfrm>
            <a:off x="4776856" y="4148403"/>
            <a:ext cx="1077684" cy="577968"/>
            <a:chOff x="7080664" y="3245888"/>
            <a:chExt cx="1077684" cy="577968"/>
          </a:xfrm>
        </p:grpSpPr>
        <p:sp>
          <p:nvSpPr>
            <p:cNvPr id="151" name="Rectangle 62"/>
            <p:cNvSpPr>
              <a:spLocks noChangeArrowheads="1"/>
            </p:cNvSpPr>
            <p:nvPr/>
          </p:nvSpPr>
          <p:spPr bwMode="auto">
            <a:xfrm>
              <a:off x="7150827" y="3379708"/>
              <a:ext cx="944376" cy="371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Calibri" pitchFamily="34" charset="0"/>
                </a:rPr>
                <a:t>Deferred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152" name="AutoShape 57"/>
            <p:cNvSpPr>
              <a:spLocks noChangeArrowheads="1"/>
            </p:cNvSpPr>
            <p:nvPr/>
          </p:nvSpPr>
          <p:spPr bwMode="auto">
            <a:xfrm>
              <a:off x="7080664" y="3245888"/>
              <a:ext cx="1077684" cy="577968"/>
            </a:xfrm>
            <a:prstGeom prst="flowChartDecision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Calibri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940540" y="4282416"/>
            <a:ext cx="1162050" cy="313029"/>
            <a:chOff x="5334000" y="685800"/>
            <a:chExt cx="1162050" cy="465819"/>
          </a:xfrm>
        </p:grpSpPr>
        <p:sp>
          <p:nvSpPr>
            <p:cNvPr id="155" name="AutoShape 46"/>
            <p:cNvSpPr>
              <a:spLocks noChangeArrowheads="1"/>
            </p:cNvSpPr>
            <p:nvPr/>
          </p:nvSpPr>
          <p:spPr bwMode="auto">
            <a:xfrm>
              <a:off x="5419663" y="709630"/>
              <a:ext cx="1057337" cy="441989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56" name="Text Box 73"/>
            <p:cNvSpPr txBox="1">
              <a:spLocks noChangeArrowheads="1"/>
            </p:cNvSpPr>
            <p:nvPr/>
          </p:nvSpPr>
          <p:spPr bwMode="auto">
            <a:xfrm>
              <a:off x="5334000" y="685800"/>
              <a:ext cx="1162050" cy="458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Calibri" pitchFamily="34" charset="0"/>
                </a:rPr>
                <a:t>Unresourced</a:t>
              </a:r>
              <a:endParaRPr lang="en-US" sz="1400" b="1" dirty="0">
                <a:latin typeface="Calibri" pitchFamily="34" charset="0"/>
              </a:endParaRPr>
            </a:p>
          </p:txBody>
        </p:sp>
      </p:grpSp>
      <p:sp>
        <p:nvSpPr>
          <p:cNvPr id="157" name="Line 18"/>
          <p:cNvSpPr>
            <a:spLocks noChangeShapeType="1"/>
          </p:cNvSpPr>
          <p:nvPr/>
        </p:nvSpPr>
        <p:spPr bwMode="auto">
          <a:xfrm rot="10800000" flipH="1">
            <a:off x="5861469" y="4435425"/>
            <a:ext cx="1523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158" name="Line 18"/>
          <p:cNvSpPr>
            <a:spLocks noChangeShapeType="1"/>
          </p:cNvSpPr>
          <p:nvPr/>
        </p:nvSpPr>
        <p:spPr bwMode="auto">
          <a:xfrm rot="5400000" flipH="1" flipV="1">
            <a:off x="5467763" y="3502778"/>
            <a:ext cx="1571749" cy="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UOG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UOG</dc:creator>
  <cp:lastModifiedBy>UOG</cp:lastModifiedBy>
  <cp:revision>12</cp:revision>
  <dcterms:created xsi:type="dcterms:W3CDTF">2014-05-15T23:12:58Z</dcterms:created>
  <dcterms:modified xsi:type="dcterms:W3CDTF">2014-05-16T01:25:39Z</dcterms:modified>
</cp:coreProperties>
</file>