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69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5024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mannyh@triton.uog.edu" TargetMode="Externa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uzannebm@triton.uog.edu" TargetMode="External"/><Relationship Id="rId5" Type="http://schemas.openxmlformats.org/officeDocument/2006/relationships/hyperlink" Target="mailto:kabigtingl@triton.uog.edu" TargetMode="External"/><Relationship Id="rId4" Type="http://schemas.openxmlformats.org/officeDocument/2006/relationships/image" Target="../media/image11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1452033"/>
            <a:ext cx="10464800" cy="3302001"/>
          </a:xfrm>
          <a:prstGeom prst="rect">
            <a:avLst/>
          </a:prstGeom>
        </p:spPr>
        <p:txBody>
          <a:bodyPr/>
          <a:lstStyle/>
          <a:p>
            <a:pPr defTabSz="420624">
              <a:defRPr sz="5472"/>
            </a:pPr>
            <a:r>
              <a:t>Curriculum Changes</a:t>
            </a:r>
          </a:p>
          <a:p>
            <a:pPr defTabSz="420624">
              <a:defRPr sz="4320"/>
            </a:pPr>
            <a:r>
              <a:t>and</a:t>
            </a:r>
          </a:p>
          <a:p>
            <a:pPr defTabSz="420624">
              <a:defRPr sz="5472"/>
            </a:pPr>
            <a:r>
              <a:t>Other Academic Proposals:</a:t>
            </a:r>
          </a:p>
          <a:p>
            <a:pPr defTabSz="420624">
              <a:defRPr sz="5472"/>
            </a:pPr>
            <a:r>
              <a:t>The Review Process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half" idx="1"/>
          </p:nvPr>
        </p:nvSpPr>
        <p:spPr>
          <a:xfrm>
            <a:off x="1270000" y="5791200"/>
            <a:ext cx="10464800" cy="2632605"/>
          </a:xfrm>
          <a:prstGeom prst="rect">
            <a:avLst/>
          </a:prstGeom>
        </p:spPr>
        <p:txBody>
          <a:bodyPr/>
          <a:lstStyle/>
          <a:p>
            <a:r>
              <a:t>Kyle Smith</a:t>
            </a:r>
          </a:p>
          <a:p>
            <a:pPr defTabSz="457200">
              <a:defRPr sz="1700"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t>kylesmith@triton.uog.edu</a:t>
            </a:r>
          </a:p>
          <a:p>
            <a:pPr>
              <a:defRPr sz="2800"/>
            </a:pPr>
            <a:r>
              <a:t>Senate Parliamentarian</a:t>
            </a:r>
          </a:p>
          <a:p>
            <a:pPr>
              <a:defRPr sz="2300"/>
            </a:pPr>
            <a:r>
              <a:t>and</a:t>
            </a:r>
          </a:p>
          <a:p>
            <a:pPr>
              <a:defRPr sz="2800"/>
            </a:pPr>
            <a:r>
              <a:t>Chair, Standing Committee on Institutional Excellence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952500" y="651933"/>
            <a:ext cx="11099800" cy="2120901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What if the Senate votes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not</a:t>
            </a:r>
            <a:r>
              <a:t> to endorse my proposal?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952500" y="1109665"/>
            <a:ext cx="11099800" cy="6286501"/>
          </a:xfrm>
          <a:prstGeom prst="rect">
            <a:avLst/>
          </a:prstGeom>
        </p:spPr>
        <p:txBody>
          <a:bodyPr/>
          <a:lstStyle/>
          <a:p>
            <a:r>
              <a:t>You have the option to revise, or continue.</a:t>
            </a:r>
          </a:p>
          <a:p>
            <a:r>
              <a:t>The Senior Administration will have the final say.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952500" y="579222"/>
            <a:ext cx="11099800" cy="21209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Helpful Contacts </a:t>
            </a:r>
          </a:p>
        </p:txBody>
      </p:sp>
      <p:pic>
        <p:nvPicPr>
          <p:cNvPr id="15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4522" y="2970741"/>
            <a:ext cx="3122316" cy="3122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 Shot 2017-08-13 at 10.59.0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833" y="2870200"/>
            <a:ext cx="3429001" cy="401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21526" y="2944217"/>
            <a:ext cx="3865167" cy="386516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-3092963" y="6490477"/>
            <a:ext cx="11099801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2100"/>
            </a:pPr>
            <a:r>
              <a:rPr dirty="0"/>
              <a:t>Dr. Leila Kabigting, Chair</a:t>
            </a:r>
          </a:p>
          <a:p>
            <a:pPr>
              <a:defRPr sz="2100"/>
            </a:pPr>
            <a:r>
              <a:rPr dirty="0"/>
              <a:t>Graduate</a:t>
            </a:r>
          </a:p>
          <a:p>
            <a:pPr>
              <a:defRPr sz="2100"/>
            </a:pPr>
            <a:r>
              <a:rPr dirty="0"/>
              <a:t>Curricula Review Committee</a:t>
            </a:r>
          </a:p>
          <a:p>
            <a:pPr defTabSz="457200">
              <a:defRPr sz="1700"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u="sng" dirty="0">
                <a:hlinkClick r:id="rId5"/>
              </a:rPr>
              <a:t>kabigtingl@triton.uog.edu</a:t>
            </a:r>
          </a:p>
        </p:txBody>
      </p:sp>
      <p:sp>
        <p:nvSpPr>
          <p:cNvPr id="160" name="Shape 160"/>
          <p:cNvSpPr/>
          <p:nvPr/>
        </p:nvSpPr>
        <p:spPr>
          <a:xfrm>
            <a:off x="952500" y="5593208"/>
            <a:ext cx="11099800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2000"/>
            </a:pPr>
            <a:r>
              <a:t>Dr. Suzanne Bells-McManus, Chair</a:t>
            </a:r>
          </a:p>
          <a:p>
            <a:pPr>
              <a:defRPr sz="2000"/>
            </a:pPr>
            <a:r>
              <a:t>Undergraduate </a:t>
            </a:r>
          </a:p>
          <a:p>
            <a:pPr>
              <a:defRPr sz="2000"/>
            </a:pPr>
            <a:r>
              <a:t>Curricula Review Committee</a:t>
            </a:r>
          </a:p>
          <a:p>
            <a:pPr defTabSz="457200">
              <a:defRPr sz="1700"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u="sng">
                <a:hlinkClick r:id="rId6"/>
              </a:rPr>
              <a:t>suzannebm@triton.uog.edu</a:t>
            </a:r>
          </a:p>
        </p:txBody>
      </p:sp>
      <p:sp>
        <p:nvSpPr>
          <p:cNvPr id="161" name="Shape 161"/>
          <p:cNvSpPr/>
          <p:nvPr/>
        </p:nvSpPr>
        <p:spPr>
          <a:xfrm>
            <a:off x="5104209" y="6363675"/>
            <a:ext cx="11099801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2000"/>
            </a:pPr>
            <a:r>
              <a:t>Manuel (Manny) Hechanova,</a:t>
            </a:r>
          </a:p>
          <a:p>
            <a:pPr>
              <a:defRPr sz="2000"/>
            </a:pPr>
            <a:r>
              <a:t>Associate Director</a:t>
            </a:r>
          </a:p>
          <a:p>
            <a:pPr>
              <a:defRPr sz="2000"/>
            </a:pPr>
            <a:r>
              <a:t>TADEO</a:t>
            </a:r>
          </a:p>
          <a:p>
            <a:pPr defTabSz="457200">
              <a:defRPr sz="1700"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u="sng">
                <a:hlinkClick r:id="rId7"/>
              </a:rPr>
              <a:t>mannyh@triton.uog.edu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Why learn this </a:t>
            </a:r>
            <a:r>
              <a:rPr>
                <a:solidFill>
                  <a:srgbClr val="FFFB00"/>
                </a:solidFill>
              </a:rPr>
              <a:t>now</a:t>
            </a:r>
            <a:r>
              <a:t>?</a:t>
            </a:r>
          </a:p>
        </p:txBody>
      </p:sp>
      <p:pic>
        <p:nvPicPr>
          <p:cNvPr id="12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436" y="2218215"/>
            <a:ext cx="7970062" cy="5317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Why learn this now?</a:t>
            </a:r>
          </a:p>
        </p:txBody>
      </p:sp>
      <p:pic>
        <p:nvPicPr>
          <p:cNvPr id="1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692" y="3170766"/>
            <a:ext cx="7629149" cy="5641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436" y="2218215"/>
            <a:ext cx="3944703" cy="2631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Why learn this now?</a:t>
            </a:r>
          </a:p>
        </p:txBody>
      </p:sp>
      <p:pic>
        <p:nvPicPr>
          <p:cNvPr id="13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692" y="3170766"/>
            <a:ext cx="7629149" cy="564140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>
            <a:spLocks noGrp="1"/>
          </p:cNvSpPr>
          <p:nvPr>
            <p:ph type="body" sz="half" idx="1"/>
          </p:nvPr>
        </p:nvSpPr>
        <p:spPr>
          <a:xfrm>
            <a:off x="371399" y="3287439"/>
            <a:ext cx="4287353" cy="6286501"/>
          </a:xfrm>
          <a:prstGeom prst="rect">
            <a:avLst/>
          </a:prstGeom>
        </p:spPr>
        <p:txBody>
          <a:bodyPr anchor="t"/>
          <a:lstStyle/>
          <a:p>
            <a:pPr marL="397042" indent="-397042">
              <a:buClr>
                <a:srgbClr val="FFFFFF"/>
              </a:buClr>
              <a:defRPr sz="2700" b="1">
                <a:solidFill>
                  <a:srgbClr val="8EF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New courses?</a:t>
            </a:r>
          </a:p>
          <a:p>
            <a:pPr marL="397042" indent="-397042">
              <a:buClr>
                <a:srgbClr val="FFFFFF"/>
              </a:buClr>
              <a:defRPr sz="2700" b="1">
                <a:solidFill>
                  <a:srgbClr val="8EF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New online sections?</a:t>
            </a:r>
          </a:p>
          <a:p>
            <a:pPr marL="397042" indent="-397042">
              <a:buClr>
                <a:srgbClr val="FFFFFF"/>
              </a:buClr>
              <a:defRPr sz="2700" b="1">
                <a:solidFill>
                  <a:srgbClr val="8EF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Strengthening your major?</a:t>
            </a:r>
          </a:p>
          <a:p>
            <a:pPr marL="397042" indent="-397042">
              <a:buClr>
                <a:srgbClr val="FFFFFF"/>
              </a:buClr>
              <a:defRPr sz="2700" b="1">
                <a:solidFill>
                  <a:srgbClr val="8EF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New degree program?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9300"/>
                </a:solidFill>
              </a:defRPr>
            </a:lvl1pPr>
          </a:lstStyle>
          <a:p>
            <a:r>
              <a:t>The Academic Proposal Review Process</a:t>
            </a:r>
          </a:p>
        </p:txBody>
      </p:sp>
      <p:pic>
        <p:nvPicPr>
          <p:cNvPr id="13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011" y="2954802"/>
            <a:ext cx="4490036" cy="252564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body" sz="half" idx="1"/>
          </p:nvPr>
        </p:nvSpPr>
        <p:spPr>
          <a:xfrm>
            <a:off x="5301456" y="2770088"/>
            <a:ext cx="7301178" cy="6286501"/>
          </a:xfrm>
          <a:prstGeom prst="rect">
            <a:avLst/>
          </a:prstGeom>
        </p:spPr>
        <p:txBody>
          <a:bodyPr/>
          <a:lstStyle/>
          <a:p>
            <a:pPr marL="595563" indent="-595563">
              <a:buClr>
                <a:srgbClr val="FF9300"/>
              </a:buClr>
              <a:buSzPct val="100000"/>
              <a:buAutoNum type="arabicPeriod"/>
              <a:defRPr sz="3300"/>
            </a:pPr>
            <a:r>
              <a:t>Program faculty</a:t>
            </a:r>
          </a:p>
          <a:p>
            <a:pPr marL="595563" indent="-595563">
              <a:buClr>
                <a:srgbClr val="FF9300"/>
              </a:buClr>
              <a:buSzPct val="100000"/>
              <a:buAutoNum type="arabicPeriod"/>
              <a:defRPr sz="3300"/>
            </a:pPr>
            <a:r>
              <a:t>Division or Administrative Chair</a:t>
            </a:r>
          </a:p>
          <a:p>
            <a:pPr marL="595563" indent="-595563">
              <a:buClr>
                <a:srgbClr val="FF9300"/>
              </a:buClr>
              <a:buSzPct val="100000"/>
              <a:buAutoNum type="arabicPeriod"/>
              <a:defRPr sz="3300"/>
            </a:pPr>
            <a:r>
              <a:t>College AAC or Curriculum Comm.</a:t>
            </a:r>
          </a:p>
          <a:p>
            <a:pPr marL="595563" indent="-595563">
              <a:buClr>
                <a:srgbClr val="FF9300"/>
              </a:buClr>
              <a:buSzPct val="100000"/>
              <a:buAutoNum type="arabicPeriod"/>
              <a:defRPr sz="3300"/>
            </a:pPr>
            <a:r>
              <a:t>Dean</a:t>
            </a:r>
          </a:p>
          <a:p>
            <a:pPr marL="595563" indent="-595563">
              <a:buClr>
                <a:srgbClr val="FF9300"/>
              </a:buClr>
              <a:buSzPct val="100000"/>
              <a:buAutoNum type="arabicPeriod"/>
              <a:defRPr sz="3300"/>
            </a:pPr>
            <a:r>
              <a:t>Senate and its committees </a:t>
            </a:r>
            <a:r>
              <a:rPr sz="2800"/>
              <a:t>(online courses need TADEO review also)</a:t>
            </a:r>
          </a:p>
          <a:p>
            <a:pPr marL="595563" indent="-595563">
              <a:buClr>
                <a:srgbClr val="FF9300"/>
              </a:buClr>
              <a:buSzPct val="100000"/>
              <a:buAutoNum type="arabicPeriod"/>
              <a:defRPr sz="3300"/>
            </a:pPr>
            <a:r>
              <a:t>Senior Administration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952500" y="77993"/>
            <a:ext cx="11099800" cy="21209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Strengthening your proposal </a:t>
            </a:r>
          </a:p>
        </p:txBody>
      </p:sp>
      <p:pic>
        <p:nvPicPr>
          <p:cNvPr id="138" name="Screen Shot 2017-08-13 at 5.28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4324" y="2111725"/>
            <a:ext cx="4856152" cy="7257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Preparing for Senate Meetings </a:t>
            </a:r>
          </a:p>
        </p:txBody>
      </p:sp>
      <p:pic>
        <p:nvPicPr>
          <p:cNvPr id="142" name="Screen Shot 2017-08-13 at 10.30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387" y="2478588"/>
            <a:ext cx="5752226" cy="3575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 Shot 2017-08-13 at 10.34.4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9971" y="6274418"/>
            <a:ext cx="6084802" cy="3339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952500" y="579222"/>
            <a:ext cx="11099800" cy="2120901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rPr>
                <a:solidFill>
                  <a:srgbClr val="FFFB00"/>
                </a:solidFill>
              </a:rPr>
              <a:t>Criteria</a:t>
            </a:r>
            <a:r>
              <a:t> for Senate Endorsement:</a:t>
            </a:r>
          </a:p>
          <a:p>
            <a:pPr>
              <a:defRPr sz="5000"/>
            </a:pPr>
            <a:r>
              <a:rPr>
                <a:solidFill>
                  <a:srgbClr val="FFFB00"/>
                </a:solidFill>
              </a:rPr>
              <a:t>Is the proposal</a:t>
            </a:r>
            <a:r>
              <a:t>… 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023011" y="2922488"/>
            <a:ext cx="10958778" cy="6286501"/>
          </a:xfrm>
          <a:prstGeom prst="rect">
            <a:avLst/>
          </a:prstGeom>
        </p:spPr>
        <p:txBody>
          <a:bodyPr/>
          <a:lstStyle/>
          <a:p>
            <a:pPr marL="589607" indent="-589607" algn="just" defTabSz="578358">
              <a:spcBef>
                <a:spcPts val="4100"/>
              </a:spcBef>
              <a:buClr>
                <a:srgbClr val="FFFB00"/>
              </a:buClr>
              <a:buSzPct val="100000"/>
              <a:buAutoNum type="arabicPeriod"/>
              <a:defRPr sz="3267"/>
            </a:pPr>
            <a:r>
              <a:t>…well-researched and critically examined?</a:t>
            </a:r>
          </a:p>
          <a:p>
            <a:pPr marL="589607" indent="-589607" algn="just" defTabSz="578358">
              <a:spcBef>
                <a:spcPts val="4100"/>
              </a:spcBef>
              <a:buClr>
                <a:srgbClr val="FFFB00"/>
              </a:buClr>
              <a:buSzPct val="100000"/>
              <a:buAutoNum type="arabicPeriod"/>
              <a:defRPr sz="3267"/>
            </a:pPr>
            <a:r>
              <a:t>…complete and of high quality?</a:t>
            </a:r>
          </a:p>
          <a:p>
            <a:pPr marL="589607" indent="-589607" algn="just" defTabSz="578358">
              <a:spcBef>
                <a:spcPts val="4100"/>
              </a:spcBef>
              <a:buClr>
                <a:srgbClr val="FFFB00"/>
              </a:buClr>
              <a:buSzPct val="100000"/>
              <a:buAutoNum type="arabicPeriod"/>
              <a:defRPr sz="3267"/>
            </a:pPr>
            <a:r>
              <a:t>…compatible with the broad inter-collegiate interests of the University, as seen by the faculty?</a:t>
            </a:r>
          </a:p>
          <a:p>
            <a:pPr marL="589607" indent="-589607" algn="just" defTabSz="578358">
              <a:spcBef>
                <a:spcPts val="4100"/>
              </a:spcBef>
              <a:buClr>
                <a:srgbClr val="FFFB00"/>
              </a:buClr>
              <a:buSzPct val="100000"/>
              <a:buAutoNum type="arabicPeriod"/>
              <a:defRPr sz="3267"/>
            </a:pPr>
            <a:r>
              <a:t>…prepared according to the University’s rules and procedures?</a:t>
            </a:r>
          </a:p>
          <a:p>
            <a:pPr marL="589607" indent="-589607" algn="just" defTabSz="578358">
              <a:spcBef>
                <a:spcPts val="4100"/>
              </a:spcBef>
              <a:buClr>
                <a:srgbClr val="FFFB00"/>
              </a:buClr>
              <a:buSzPct val="100000"/>
              <a:buAutoNum type="arabicPeriod"/>
              <a:defRPr sz="3267"/>
            </a:pPr>
            <a:r>
              <a:t>Did the faculty have an appropriate role in the proposal’s development?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952500" y="651933"/>
            <a:ext cx="11099800" cy="2120901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What if the Senate votes </a:t>
            </a:r>
            <a:r>
              <a:rPr b="1">
                <a:solidFill>
                  <a:srgbClr val="FF7E79"/>
                </a:solidFill>
                <a:latin typeface="Helvetica"/>
                <a:ea typeface="Helvetica"/>
                <a:cs typeface="Helvetica"/>
                <a:sym typeface="Helvetica"/>
              </a:rPr>
              <a:t>not</a:t>
            </a:r>
            <a:r>
              <a:t> to endorse my proposal?</a:t>
            </a:r>
          </a:p>
        </p:txBody>
      </p:sp>
      <p:pic>
        <p:nvPicPr>
          <p:cNvPr id="150" name="Screen Shot 2017-08-13 at 10.24.2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5570" y="3094745"/>
            <a:ext cx="3173660" cy="3564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animBg="1" advAuto="0"/>
    </p:bld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Cambria</vt:lpstr>
      <vt:lpstr>Helvetica</vt:lpstr>
      <vt:lpstr>Helvetica Light</vt:lpstr>
      <vt:lpstr>Helvetica Neue</vt:lpstr>
      <vt:lpstr>Gradient</vt:lpstr>
      <vt:lpstr>Curriculum Changes and Other Academic Proposals: The Review Process</vt:lpstr>
      <vt:lpstr>Why learn this now?</vt:lpstr>
      <vt:lpstr>Why learn this now?</vt:lpstr>
      <vt:lpstr>Why learn this now?</vt:lpstr>
      <vt:lpstr>The Academic Proposal Review Process</vt:lpstr>
      <vt:lpstr>Strengthening your proposal </vt:lpstr>
      <vt:lpstr>Preparing for Senate Meetings </vt:lpstr>
      <vt:lpstr>Criteria for Senate Endorsement: Is the proposal… </vt:lpstr>
      <vt:lpstr>What if the Senate votes not to endorse my proposal?</vt:lpstr>
      <vt:lpstr>What if the Senate votes not to endorse my proposal?</vt:lpstr>
      <vt:lpstr>Helpful Contacts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Changes and Other Academic Proposals: The Review Process</dc:title>
  <cp:lastModifiedBy>trinidmacduff@gmail.com</cp:lastModifiedBy>
  <cp:revision>2</cp:revision>
  <dcterms:modified xsi:type="dcterms:W3CDTF">2017-08-15T23:54:04Z</dcterms:modified>
</cp:coreProperties>
</file>